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0" r:id="rId2"/>
    <p:sldId id="287" r:id="rId3"/>
    <p:sldId id="288" r:id="rId4"/>
    <p:sldId id="289" r:id="rId5"/>
    <p:sldId id="290" r:id="rId6"/>
    <p:sldId id="291" r:id="rId7"/>
    <p:sldId id="299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9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7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0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2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5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1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0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252536" y="622027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a  Grouped frequency table</a:t>
            </a:r>
          </a:p>
        </p:txBody>
      </p:sp>
      <p:pic>
        <p:nvPicPr>
          <p:cNvPr id="9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80473686"/>
              </p:ext>
            </p:extLst>
          </p:nvPr>
        </p:nvGraphicFramePr>
        <p:xfrm>
          <a:off x="323528" y="332752"/>
          <a:ext cx="8150472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800" b="1" dirty="0">
                          <a:solidFill>
                            <a:srgbClr val="C00000"/>
                          </a:solidFill>
                        </a:rPr>
                        <a:t>Height</a:t>
                      </a:r>
                      <a:r>
                        <a:rPr lang="en-IE" sz="18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E" sz="1800" b="1" dirty="0">
                          <a:solidFill>
                            <a:srgbClr val="C00000"/>
                          </a:solidFill>
                        </a:rPr>
                        <a:t>(x cm)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130 -</a:t>
                      </a:r>
                      <a:r>
                        <a:rPr lang="en-IE" sz="2000" b="1" baseline="0" dirty="0">
                          <a:solidFill>
                            <a:srgbClr val="C00000"/>
                          </a:solidFill>
                        </a:rPr>
                        <a:t> 140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140 – 150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150 – 160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160 – 170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170 – 180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800" b="1" dirty="0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179512" y="814060"/>
            <a:ext cx="3096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 table shows the height of 30 students</a:t>
            </a:r>
            <a:r>
              <a:rPr lang="en-IE" sz="2400" baseline="0" dirty="0">
                <a:solidFill>
                  <a:srgbClr val="C00000"/>
                </a:solidFill>
              </a:rPr>
              <a:t> </a:t>
            </a:r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</p:spTree>
    <p:extLst>
      <p:ext uri="{BB962C8B-B14F-4D97-AF65-F5344CB8AC3E}">
        <p14:creationId xmlns:p14="http://schemas.microsoft.com/office/powerpoint/2010/main" val="273947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3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6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06/07/2016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2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0" Type="http://schemas.openxmlformats.org/officeDocument/2006/relationships/image" Target="../media/image32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hyperlink" Target="PowerPoints/Using%20Table%20Mode%20to%20find%20the%20coordinates%20for%20a%20function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25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a Grouped frequency table</a:t>
            </a:r>
          </a:p>
        </p:txBody>
      </p:sp>
    </p:spTree>
    <p:extLst>
      <p:ext uri="{BB962C8B-B14F-4D97-AF65-F5344CB8AC3E}">
        <p14:creationId xmlns:p14="http://schemas.microsoft.com/office/powerpoint/2010/main" val="76045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>
                <a:solidFill>
                  <a:prstClr val="white"/>
                </a:solidFill>
              </a:rPr>
              <a:t>(</a:t>
            </a:r>
            <a:r>
              <a:rPr lang="en-IE" sz="2000" dirty="0" err="1">
                <a:solidFill>
                  <a:prstClr val="white"/>
                </a:solidFill>
              </a:rPr>
              <a:t>i</a:t>
            </a:r>
            <a:r>
              <a:rPr lang="en-IE" sz="2000" dirty="0">
                <a:solidFill>
                  <a:prstClr val="white"/>
                </a:solidFill>
              </a:rPr>
              <a:t>)  Min </a:t>
            </a:r>
            <a:endParaRPr lang="en-IE" sz="2400" dirty="0">
              <a:solidFill>
                <a:prstClr val="white"/>
              </a:solidFill>
            </a:endParaRPr>
          </a:p>
          <a:p>
            <a:endParaRPr lang="en-IE" sz="2800" dirty="0">
              <a:solidFill>
                <a:prstClr val="white"/>
              </a:solidFill>
            </a:endParaRPr>
          </a:p>
          <a:p>
            <a:r>
              <a:rPr lang="en-IE" sz="2400" dirty="0">
                <a:solidFill>
                  <a:prstClr val="white"/>
                </a:solidFill>
              </a:rPr>
              <a:t>	</a:t>
            </a:r>
            <a:r>
              <a:rPr lang="en-IE" sz="2000" dirty="0">
                <a:solidFill>
                  <a:prstClr val="white"/>
                </a:solidFill>
              </a:rPr>
              <a:t>= 135</a:t>
            </a:r>
          </a:p>
          <a:p>
            <a:r>
              <a:rPr lang="en-IE" sz="2000" dirty="0">
                <a:solidFill>
                  <a:prstClr val="white"/>
                </a:solidFill>
              </a:rPr>
              <a:t>(ii)  Max</a:t>
            </a:r>
          </a:p>
          <a:p>
            <a:pPr marL="514350" indent="-514350">
              <a:buFontTx/>
              <a:buAutoNum type="romanLcParenBoth"/>
            </a:pPr>
            <a:endParaRPr lang="en-IE" sz="2000" dirty="0">
              <a:solidFill>
                <a:prstClr val="white"/>
              </a:solidFill>
            </a:endParaRPr>
          </a:p>
          <a:p>
            <a:pPr marL="514350" indent="-514350">
              <a:buFontTx/>
              <a:buAutoNum type="romanLcParenBoth"/>
            </a:pPr>
            <a:endParaRPr lang="en-IE" sz="600" dirty="0">
              <a:solidFill>
                <a:prstClr val="white"/>
              </a:solidFill>
            </a:endParaRPr>
          </a:p>
          <a:p>
            <a:pPr lvl="1"/>
            <a:r>
              <a:rPr lang="en-IE" sz="2000" dirty="0">
                <a:solidFill>
                  <a:prstClr val="white"/>
                </a:solidFill>
              </a:rPr>
              <a:t>	= 175</a:t>
            </a:r>
          </a:p>
          <a:p>
            <a:pPr marL="400050" indent="-400050">
              <a:buFontTx/>
              <a:buAutoNum type="romanLcParenBoth" startAt="3"/>
            </a:pPr>
            <a:r>
              <a:rPr lang="en-IE" sz="2000" dirty="0">
                <a:solidFill>
                  <a:prstClr val="white"/>
                </a:solidFill>
              </a:rPr>
              <a:t>Range</a:t>
            </a:r>
          </a:p>
          <a:p>
            <a:r>
              <a:rPr lang="en-IE" sz="2000" dirty="0">
                <a:solidFill>
                  <a:prstClr val="white"/>
                </a:solidFill>
              </a:rPr>
              <a:t>	=  175 – 135</a:t>
            </a:r>
          </a:p>
          <a:p>
            <a:r>
              <a:rPr lang="en-IE" sz="2000" dirty="0">
                <a:solidFill>
                  <a:prstClr val="white"/>
                </a:solidFill>
              </a:rPr>
              <a:t>	= 50</a:t>
            </a:r>
          </a:p>
          <a:p>
            <a:pPr marL="400050" indent="-400050">
              <a:buFontTx/>
              <a:buAutoNum type="romanLcParenBoth" startAt="4"/>
            </a:pPr>
            <a:r>
              <a:rPr lang="en-IE" sz="2000" dirty="0">
                <a:solidFill>
                  <a:prstClr val="white"/>
                </a:solidFill>
              </a:rPr>
              <a:t>Mean</a:t>
            </a:r>
          </a:p>
          <a:p>
            <a:pPr marL="400050" indent="-400050">
              <a:buFontTx/>
              <a:buAutoNum type="romanLcParenBoth" startAt="4"/>
            </a:pPr>
            <a:endParaRPr lang="en-IE" sz="2000" dirty="0">
              <a:solidFill>
                <a:prstClr val="white"/>
              </a:solidFill>
            </a:endParaRPr>
          </a:p>
          <a:p>
            <a:pPr marL="400050" indent="-400050">
              <a:buFontTx/>
              <a:buAutoNum type="romanLcParenBoth" startAt="4"/>
            </a:pPr>
            <a:endParaRPr lang="en-IE" sz="800" dirty="0">
              <a:solidFill>
                <a:prstClr val="white"/>
              </a:solidFill>
            </a:endParaRPr>
          </a:p>
          <a:p>
            <a:pPr lvl="1"/>
            <a:r>
              <a:rPr lang="en-IE" sz="2000" dirty="0">
                <a:solidFill>
                  <a:prstClr val="white"/>
                </a:solidFill>
              </a:rPr>
              <a:t>	= 154</a:t>
            </a:r>
          </a:p>
          <a:p>
            <a:pPr marL="514350" indent="-514350">
              <a:buFontTx/>
              <a:buAutoNum type="romanLcParenBoth"/>
            </a:pPr>
            <a:r>
              <a:rPr lang="en-IE" sz="2000" dirty="0">
                <a:solidFill>
                  <a:prstClr val="white"/>
                </a:solidFill>
              </a:rPr>
              <a:t>Standard Deviation</a:t>
            </a:r>
          </a:p>
          <a:p>
            <a:pPr marL="514350" indent="-514350">
              <a:buFontTx/>
              <a:buAutoNum type="romanLcParenBoth"/>
            </a:pPr>
            <a:endParaRPr lang="en-IE" sz="2000" dirty="0">
              <a:solidFill>
                <a:prstClr val="white"/>
              </a:solidFill>
            </a:endParaRPr>
          </a:p>
          <a:p>
            <a:pPr marL="514350" indent="-514350">
              <a:buFontTx/>
              <a:buAutoNum type="romanLcParenBoth"/>
            </a:pPr>
            <a:endParaRPr lang="en-IE" sz="1600" dirty="0">
              <a:solidFill>
                <a:prstClr val="white"/>
              </a:solidFill>
            </a:endParaRPr>
          </a:p>
          <a:p>
            <a:r>
              <a:rPr lang="en-IE" sz="2000" dirty="0">
                <a:solidFill>
                  <a:prstClr val="white"/>
                </a:solidFill>
              </a:rPr>
              <a:t>	=  12.74</a:t>
            </a:r>
          </a:p>
          <a:p>
            <a:endParaRPr lang="en-IE" sz="2000" dirty="0">
              <a:solidFill>
                <a:prstClr val="white"/>
              </a:solidFill>
            </a:endParaRPr>
          </a:p>
          <a:p>
            <a:endParaRPr lang="en-IE" sz="2000" dirty="0">
              <a:solidFill>
                <a:prstClr val="white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0846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795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0846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46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7517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4675" y="156769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40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478" y="457622"/>
            <a:ext cx="874669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1 The frequency table of the monthly salaries of 20 people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is shown below.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a) Calculate the mean of the salaries of the 20 people.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b) Calculate the standard deviation of the salaries of the 20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people.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00497"/>
              </p:ext>
            </p:extLst>
          </p:nvPr>
        </p:nvGraphicFramePr>
        <p:xfrm>
          <a:off x="2411760" y="1268760"/>
          <a:ext cx="4114800" cy="2590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salary(in </a:t>
                      </a:r>
                      <a:r>
                        <a:rPr lang="en-IE" sz="2800" b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€</a:t>
                      </a:r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3500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7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44497"/>
            <a:ext cx="8922635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2.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following table shows the grouped data,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in classes, for the heights of 50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Calculate the mean of the salaries of the 20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b) Calculate the standard deviation of the salaries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the 20 people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9898576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147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120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130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140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140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150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150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160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170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5928230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110000" r="-100000" b="-4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210000" r="-100000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310000" r="-100000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41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510000" r="-100000" b="-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7907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544" y="-232966"/>
            <a:ext cx="7840223" cy="769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E.g3.  Consider the following three data sets A, B and C.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A = {9,10,11,7,13}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B = {10,10,10,10,10} 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C = {1,1,10,19,19}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a) Calculate the mean of each data set.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b) Calculate the standard deviation of each data set.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c) Which set has the largest standard deviation?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d) Is it possible to answer question c) without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     calculations of the standard deviation?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>
              <a:solidFill>
                <a:prstClr val="black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20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39970"/>
            <a:ext cx="899464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4.A given data set has a mean μ and a standard deviation σ.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a) What are the new values of the mean and the standard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deviation if the same constant k is added to each 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 value in the given set? Explain. </a:t>
            </a: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br>
              <a:rPr lang="en-US" sz="2600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b) What are the new values of the mean and the standard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deviation if each data value of the set is multiplied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the same constant k? Explain.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5 </a:t>
            </a:r>
            <a:r>
              <a:rPr lang="en-IE" sz="2600" b="1" dirty="0">
                <a:solidFill>
                  <a:srgbClr val="C00000"/>
                </a:solidFill>
              </a:rPr>
              <a:t>If the standard deviation of a given data set is equal 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         zero, what can we say about the data values included in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         the given data set?</a:t>
            </a: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3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>
                  <a:solidFill>
                    <a:prstClr val="white"/>
                  </a:solidFill>
                </a:rPr>
                <a:t> 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sure the calculator is </a:t>
              </a:r>
              <a:r>
                <a:rPr lang="en-IE" sz="2400" b="1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algn="ctr"/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previous content</a:t>
              </a: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89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 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sure the calculator is </a:t>
                </a:r>
                <a:r>
                  <a:rPr lang="en-IE" sz="24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previous content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02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257425" y="1572862"/>
            <a:ext cx="2886574" cy="2014512"/>
            <a:chOff x="6257425" y="1572862"/>
            <a:chExt cx="2886574" cy="2014512"/>
          </a:xfrm>
        </p:grpSpPr>
        <p:sp>
          <p:nvSpPr>
            <p:cNvPr id="2" name="Line Callout 2 1">
              <a:hlinkClick r:id="rId2" action="ppaction://hlinkpres?slideindex=1&amp;slidetitle="/>
            </p:cNvPr>
            <p:cNvSpPr/>
            <p:nvPr/>
          </p:nvSpPr>
          <p:spPr>
            <a:xfrm>
              <a:off x="6257425" y="1572862"/>
              <a:ext cx="2886574" cy="2014512"/>
            </a:xfrm>
            <a:prstGeom prst="borderCallout2">
              <a:avLst>
                <a:gd name="adj1" fmla="val -317"/>
                <a:gd name="adj2" fmla="val 338"/>
                <a:gd name="adj3" fmla="val 36512"/>
                <a:gd name="adj4" fmla="val -15848"/>
                <a:gd name="adj5" fmla="val 50276"/>
                <a:gd name="adj6" fmla="val -3382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>
                  <a:solidFill>
                    <a:prstClr val="white"/>
                  </a:solidFill>
                </a:rPr>
                <a:t>We need to SETUP the calculator to allow us to input </a:t>
              </a:r>
            </a:p>
            <a:p>
              <a:pPr algn="ctr"/>
              <a:r>
                <a:rPr lang="en-IE" dirty="0">
                  <a:solidFill>
                    <a:prstClr val="white"/>
                  </a:solidFill>
                </a:rPr>
                <a:t>Stat with frequency ON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9600" y="2928367"/>
              <a:ext cx="256222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878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967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9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prstClr val="white"/>
                </a:solidFill>
              </a:rPr>
              <a:t>Statistical and Regression Calculations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>
                  <a:solidFill>
                    <a:prstClr val="white"/>
                  </a:solidFill>
                </a:rPr>
                <a:t>Put the calculator into STAT mode</a:t>
              </a: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41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28996" y="1198682"/>
            <a:ext cx="2974599" cy="5542686"/>
            <a:chOff x="6129191" y="332656"/>
            <a:chExt cx="3123329" cy="5542686"/>
          </a:xfrm>
        </p:grpSpPr>
        <p:grpSp>
          <p:nvGrpSpPr>
            <p:cNvPr id="6" name="Group 5"/>
            <p:cNvGrpSpPr/>
            <p:nvPr/>
          </p:nvGrpSpPr>
          <p:grpSpPr>
            <a:xfrm>
              <a:off x="6129191" y="332656"/>
              <a:ext cx="3123329" cy="5542686"/>
              <a:chOff x="6129191" y="346081"/>
              <a:chExt cx="3123329" cy="4509304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129191" y="346081"/>
                <a:ext cx="3123329" cy="4509304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We only have 1 variable so Select</a:t>
                </a:r>
              </a:p>
              <a:p>
                <a:pPr algn="ctr"/>
                <a:r>
                  <a:rPr lang="en-IE" sz="2000" dirty="0">
                    <a:solidFill>
                      <a:prstClr val="white"/>
                    </a:solidFill>
                  </a:rPr>
                  <a:t> </a:t>
                </a: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Enter the number column first pressing 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sz="100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 after each one.</a:t>
                </a:r>
              </a:p>
              <a:p>
                <a:pPr algn="ctr"/>
                <a:r>
                  <a:rPr lang="en-IE" sz="1400" dirty="0">
                    <a:solidFill>
                      <a:prstClr val="white"/>
                    </a:solidFill>
                  </a:rPr>
                  <a:t>(the frequency automatically sets to 1)</a:t>
                </a: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Go to the top of the next column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Enter each frequency pressing 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After each one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>
                    <a:solidFill>
                      <a:prstClr val="white"/>
                    </a:solidFill>
                  </a:rPr>
                  <a:t>Once they have all been entered press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97464" y="814743"/>
                <a:ext cx="378000" cy="2890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0142" y="1772816"/>
              <a:ext cx="378000" cy="281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0142" y="5299280"/>
              <a:ext cx="378000" cy="311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8689" y="3971026"/>
            <a:ext cx="738419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4803538"/>
            <a:ext cx="360000" cy="28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123728" y="112484"/>
            <a:ext cx="6170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135        145        155         165         175</a:t>
            </a:r>
            <a:endParaRPr lang="en-IE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94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19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>
                  <a:solidFill>
                    <a:prstClr val="white"/>
                  </a:solidFill>
                </a:rPr>
                <a:t>We now need to analyse the statistics we have input</a:t>
              </a: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514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307946"/>
            <a:ext cx="3008362" cy="6367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187624" y="647851"/>
            <a:ext cx="7763411" cy="3969700"/>
            <a:chOff x="1187624" y="387115"/>
            <a:chExt cx="7763411" cy="39697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>
                <a:solidFill>
                  <a:srgbClr val="C00000"/>
                </a:solidFill>
              </a:rPr>
              <a:t>Once you have chosen your required output  you need to press 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7504" y="521384"/>
            <a:ext cx="9145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1: Type	2: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change the type of data			         Edit the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3:  Sum	4: </a:t>
            </a:r>
            <a:r>
              <a:rPr lang="en-IE" sz="2400" dirty="0" err="1">
                <a:solidFill>
                  <a:srgbClr val="C00000"/>
                </a:solidFill>
              </a:rPr>
              <a:t>Var</a:t>
            </a: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1: How many terms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2: Mean of data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5: Min and max of x	3: Population Standard  	     Deviation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4: Sample Standard 	     Deviation</a:t>
            </a:r>
          </a:p>
          <a:p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119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159</TotalTime>
  <Words>268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Tahoma</vt:lpstr>
      <vt:lpstr>Trebuchet MS</vt:lpstr>
      <vt:lpstr>1_Theme1</vt:lpstr>
      <vt:lpstr>Finding Statistics  from a Grouped frequency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shane molloy</cp:lastModifiedBy>
  <cp:revision>12</cp:revision>
  <dcterms:created xsi:type="dcterms:W3CDTF">2012-03-30T13:23:45Z</dcterms:created>
  <dcterms:modified xsi:type="dcterms:W3CDTF">2016-07-06T13:40:08Z</dcterms:modified>
</cp:coreProperties>
</file>